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9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36FE75-A0E9-4F8A-972B-942256A25D2D}" type="datetimeFigureOut">
              <a:rPr lang="ru-RU" smtClean="0"/>
              <a:t>23.05.2022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40680-03C2-4CF7-A00D-4C8C844A7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0204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ABAB4B-91B4-4B37-BD71-0CE5EA470E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0E1836-E1F6-45AF-ADCA-01595B24D1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2C66DE-B65E-4E92-B901-31EB63D43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75E7-4D5D-4003-A6CB-0AAE9AABB68A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B8C32C-5B06-406C-9E02-01E963420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FF6F523-3E6B-4E92-BDA0-BEC8EDDFB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043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3B9E6F-3C8C-4E84-A034-AE85F16E7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CB4D4C8-D194-4E25-A361-B20021ED28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1FE1B9-BD7F-443A-8DC0-660945EA1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AA9B-F6F2-4735-BE79-1586F8B97737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AD285E-4938-4BEF-925E-75CB86EB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E2B4BF-8825-46AD-8D6D-26D542211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616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D8A3ACB-7D55-4AFB-A620-3489FA0F75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1CF0DC6-C0AA-4AD4-A724-155D96ED40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A840F2-3E40-46BE-B866-FD1E95883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4B02F-FEC2-4DB0-9008-9C885A0CAFB0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5DDA5D-C3F8-4A18-A06D-71DEF597A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13E337B-87A7-481F-B19B-784EBED29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112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3B6BA5-5F1D-4EE9-935C-288B5F580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CFEFD1-178D-43EA-97A0-558574CA2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9B4603-6D4E-42AB-BB96-F9C4286D0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4B76D-39C4-4D4F-80FD-4D8A71D48D51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14A237-EBFE-415B-B72B-108E82706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9E36DC-EDDE-44D1-AAF5-326A16B85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56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E78219-912F-4F7E-BF84-679F7B168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106030-29F3-419F-84E0-1264F476B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5EF0C8-A59F-4E54-815D-3AC40394F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E8381-5C63-4B97-8C7B-6C587E6D082A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7C9966-BBE4-4C71-B1E2-E7F1ABDEE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5F3E51-92B8-4EF2-8785-192B73D2A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276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5D4802-4463-497A-B838-4A7A54A4F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0E122EA-E8F7-4EF8-A9A8-8F2AB78155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9E8A32C-5656-43FD-995A-F1CB3518DF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C835ED6-8C65-44DD-9BE7-4B36895A5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83C3-B29F-43B8-93F6-B841D075C9D7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801F79-CA8A-45CB-9455-7534301E5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199C128-A6A7-45A1-A850-EDDFC1E76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414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8D1597-405A-4528-9AA4-43A04D347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55C342A-0AF1-4AA1-9B2E-CECDFE587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585AEA7-20AB-4B7D-9426-674211606A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2B88FFE-C3CD-4ED2-9398-447B715213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FB6189E-812E-4E57-9300-1EADF7B37E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B27F67F-AB1B-4DA8-9772-895981A04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475E6-28E4-4F2A-A8EA-43CEDBF10DB4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950738B-EB6A-4306-B3B6-A0590FBC1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E7DCFE9-BC7B-4964-8F3E-2FD269D1A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723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078159-BF03-44C6-AC68-2B4092FD9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A1A5699-8478-480B-9C7B-75C79642E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9D0F3-4E88-4EB6-9689-8D5410AE6CDD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3B08ED1-DB77-4CF1-ABC1-621C6AE26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484E463-2308-4F2E-A694-5C006A9CD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96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81A8412-A203-4B85-949F-0D89B5EBC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D92E0-9B8E-485E-AD29-011D5393307E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852F757-CC30-482E-A408-CAD2F1132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4B1057F-831C-4DB1-97C0-7A7342981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41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F267A5-F832-4A52-94A3-BA608529D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237771-988A-4F85-91E1-AA12E0E7C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2836720-AE44-481E-A9C8-AFE1DE5550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5C3411B-CA73-479B-BF2B-7A40EA38F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6367-6614-435F-A4E3-48CBE5A50146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6081183-49FF-4487-8E34-B67244AA6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3DEC4F6-7C96-4545-AD50-1C3145998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446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0FC363-FE9D-4849-85DA-1A5E9A985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FC6A3EF-E0AB-4DB9-8974-D86D0DDC71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352EE86-1832-4EBD-BD6D-0D6C709C8E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C4D85F7-59EC-4089-B46D-B4FB58B14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AD7FA-5FB2-44D2-9540-99B824DD3E06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16F4ED4-10CF-4F8D-BE79-B2CE0A91F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40ED9AC-FDAB-4F77-8001-72A2BA536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251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B16601-2880-445A-B0D1-E9ACB222D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DE137EB-745A-4E04-A93D-2B68983ED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C93581-19B9-45ED-B39B-A6FF265EAA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B5C27-6656-47EF-AB34-D6C391BFBB33}" type="datetime1">
              <a:rPr lang="en-US" smtClean="0"/>
              <a:t>5/23/2022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5413CDA-B94E-4DDB-AFF7-CC54D4282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1A0B41E-5D34-45FB-9882-7DA1258D6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049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7870FA-EE0E-42E8-A2F9-81E434FB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001" y="506034"/>
            <a:ext cx="5414255" cy="3870811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tx2">
                    <a:alpha val="80000"/>
                  </a:schemeClr>
                </a:solidFill>
              </a:rPr>
              <a:t>High-energy </a:t>
            </a:r>
            <a:br>
              <a:rPr lang="ru-RU" dirty="0">
                <a:solidFill>
                  <a:schemeClr val="tx2">
                    <a:alpha val="80000"/>
                  </a:schemeClr>
                </a:solidFill>
              </a:rPr>
            </a:br>
            <a:r>
              <a:rPr lang="en-US" dirty="0">
                <a:solidFill>
                  <a:schemeClr val="tx2">
                    <a:alpha val="80000"/>
                  </a:schemeClr>
                </a:solidFill>
              </a:rPr>
              <a:t>all-PM </a:t>
            </a:r>
            <a:r>
              <a:rPr lang="en-US" dirty="0" err="1">
                <a:solidFill>
                  <a:schemeClr val="tx2">
                    <a:alpha val="80000"/>
                  </a:schemeClr>
                </a:solidFill>
              </a:rPr>
              <a:t>Yb</a:t>
            </a:r>
            <a:r>
              <a:rPr lang="en-US" dirty="0">
                <a:solidFill>
                  <a:schemeClr val="tx2">
                    <a:alpha val="80000"/>
                  </a:schemeClr>
                </a:solidFill>
              </a:rPr>
              <a:t>-doped fiber laser with a nonlinear optical</a:t>
            </a:r>
            <a:br>
              <a:rPr lang="en-US" dirty="0">
                <a:solidFill>
                  <a:schemeClr val="tx2">
                    <a:alpha val="80000"/>
                  </a:schemeClr>
                </a:solidFill>
              </a:rPr>
            </a:br>
            <a:r>
              <a:rPr lang="en-US" dirty="0">
                <a:solidFill>
                  <a:schemeClr val="tx2">
                    <a:alpha val="80000"/>
                  </a:schemeClr>
                </a:solidFill>
              </a:rPr>
              <a:t>loop mirror </a:t>
            </a:r>
            <a:endParaRPr lang="ru-RU" dirty="0">
              <a:solidFill>
                <a:schemeClr val="tx2">
                  <a:alpha val="80000"/>
                </a:schemeClr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DD5EB96-4FAC-43D9-9A21-8D03C96DDB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2969" y="6351966"/>
            <a:ext cx="5414255" cy="420176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tx2">
                    <a:alpha val="80000"/>
                  </a:schemeClr>
                </a:solidFill>
              </a:rPr>
              <a:t>Kovalev. V. V.</a:t>
            </a:r>
            <a:endParaRPr lang="ru-RU" dirty="0">
              <a:solidFill>
                <a:schemeClr val="tx2">
                  <a:alpha val="80000"/>
                </a:schemeClr>
              </a:solidFill>
            </a:endParaRPr>
          </a:p>
        </p:txBody>
      </p:sp>
      <p:pic>
        <p:nvPicPr>
          <p:cNvPr id="4" name="Picture 3" descr="В сети есть подключенные линии и точки">
            <a:extLst>
              <a:ext uri="{FF2B5EF4-FFF2-40B4-BE49-F238E27FC236}">
                <a16:creationId xmlns:a16="http://schemas.microsoft.com/office/drawing/2014/main" id="{26F78EC5-3922-6FF4-18C8-68BAB7824C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326" b="2"/>
          <a:stretch/>
        </p:blipFill>
        <p:spPr>
          <a:xfrm>
            <a:off x="6189156" y="-3440"/>
            <a:ext cx="6015813" cy="6861439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9B5D42C-CB89-44D5-BF54-9B64801F7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91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7870FA-EE0E-42E8-A2F9-81E434FB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049" y="506034"/>
            <a:ext cx="11230252" cy="1180723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2">
                    <a:alpha val="80000"/>
                  </a:schemeClr>
                </a:solidFill>
              </a:rPr>
              <a:t>Contents</a:t>
            </a:r>
            <a:endParaRPr lang="ru-RU" dirty="0">
              <a:solidFill>
                <a:schemeClr val="tx2">
                  <a:alpha val="8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2C478E-377C-45AD-974D-DB83E5E8C544}"/>
              </a:ext>
            </a:extLst>
          </p:cNvPr>
          <p:cNvSpPr txBox="1"/>
          <p:nvPr/>
        </p:nvSpPr>
        <p:spPr>
          <a:xfrm>
            <a:off x="816746" y="1988598"/>
            <a:ext cx="1047565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Recap of </a:t>
            </a:r>
            <a:r>
              <a:rPr lang="en-US" sz="2800" dirty="0" err="1"/>
              <a:t>Yb</a:t>
            </a:r>
            <a:r>
              <a:rPr lang="en-US" sz="2800" dirty="0"/>
              <a:t>-doped fiber laser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Mode-locked fiber lasers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Experimental setup of mode-locked fiber laser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9A41274-4571-45BE-BC47-D6415E005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374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67C8A6-B799-454F-A4FA-AEF6F8850B45}"/>
              </a:ext>
            </a:extLst>
          </p:cNvPr>
          <p:cNvSpPr txBox="1"/>
          <p:nvPr/>
        </p:nvSpPr>
        <p:spPr>
          <a:xfrm>
            <a:off x="1484791" y="1528698"/>
            <a:ext cx="9780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As the pump light propagates through the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Yb</a:t>
            </a:r>
            <a:r>
              <a:rPr lang="en-US" b="0" i="0" dirty="0">
                <a:effectLst/>
                <a:latin typeface="Arial" panose="020B0604020202020204" pitchFamily="34" charset="0"/>
              </a:rPr>
              <a:t>-doped center core, the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Yb</a:t>
            </a:r>
            <a:r>
              <a:rPr lang="en-US" b="0" i="0" dirty="0">
                <a:effectLst/>
                <a:latin typeface="Arial" panose="020B0604020202020204" pitchFamily="34" charset="0"/>
              </a:rPr>
              <a:t> ions are excited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29DFB24-0039-4338-8B8A-69F83628E1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24" t="54038" r="23616" b="9993"/>
          <a:stretch/>
        </p:blipFill>
        <p:spPr>
          <a:xfrm>
            <a:off x="3352430" y="2432482"/>
            <a:ext cx="5140172" cy="2352582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E8C3381-6330-46EB-BCFE-32FBB79CC821}"/>
              </a:ext>
            </a:extLst>
          </p:cNvPr>
          <p:cNvSpPr txBox="1">
            <a:spLocks/>
          </p:cNvSpPr>
          <p:nvPr/>
        </p:nvSpPr>
        <p:spPr>
          <a:xfrm>
            <a:off x="480874" y="485575"/>
            <a:ext cx="11230252" cy="118072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Recap of </a:t>
            </a:r>
            <a:r>
              <a:rPr lang="en-US" dirty="0" err="1"/>
              <a:t>Yb</a:t>
            </a:r>
            <a:r>
              <a:rPr lang="en-US" dirty="0"/>
              <a:t>-doped fiber laser</a:t>
            </a:r>
          </a:p>
          <a:p>
            <a:endParaRPr lang="ru-RU" dirty="0">
              <a:solidFill>
                <a:schemeClr val="tx2">
                  <a:alpha val="80000"/>
                </a:schemeClr>
              </a:solidFill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153075C-52D5-476D-9842-2FEBE859D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660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6A14826B-DF05-4BB1-AF2F-3E4F6D4EA2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998" y="1666298"/>
            <a:ext cx="5612953" cy="4206397"/>
          </a:xfr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A7A509F-1361-42BE-B1CF-95C2F6D22284}"/>
              </a:ext>
            </a:extLst>
          </p:cNvPr>
          <p:cNvSpPr txBox="1">
            <a:spLocks/>
          </p:cNvSpPr>
          <p:nvPr/>
        </p:nvSpPr>
        <p:spPr>
          <a:xfrm>
            <a:off x="480874" y="485575"/>
            <a:ext cx="11230252" cy="650767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Mode-locked fiber lasers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9EE938F-C376-4B29-B386-F51C76AF5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178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23196AB-C2FD-4A0F-9A6C-144A2E3E62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41" t="50000" r="42621" b="23023"/>
          <a:stretch/>
        </p:blipFill>
        <p:spPr>
          <a:xfrm>
            <a:off x="1056441" y="2965143"/>
            <a:ext cx="6725993" cy="31160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43F084-2E22-48DC-8405-6524344126CE}"/>
              </a:ext>
            </a:extLst>
          </p:cNvPr>
          <p:cNvSpPr txBox="1"/>
          <p:nvPr/>
        </p:nvSpPr>
        <p:spPr>
          <a:xfrm>
            <a:off x="905522" y="1487815"/>
            <a:ext cx="44122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(LD) laser diode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(PSC) PM pump signal combiner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(ISO/P) fiber isolator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(30/70) nonlinear optical fiber loop mirror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(BPF) bandpass filter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CE2808B-DEA0-4941-B998-E801CCE93B45}"/>
              </a:ext>
            </a:extLst>
          </p:cNvPr>
          <p:cNvSpPr txBox="1">
            <a:spLocks/>
          </p:cNvSpPr>
          <p:nvPr/>
        </p:nvSpPr>
        <p:spPr>
          <a:xfrm>
            <a:off x="480874" y="485576"/>
            <a:ext cx="11230252" cy="71724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Experimental setup of mode-locked fiber laser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7F09C8-B1FE-4E73-B00F-E613C16ED840}"/>
              </a:ext>
            </a:extLst>
          </p:cNvPr>
          <p:cNvSpPr txBox="1"/>
          <p:nvPr/>
        </p:nvSpPr>
        <p:spPr>
          <a:xfrm>
            <a:off x="1480927" y="5996867"/>
            <a:ext cx="5877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scheme of the </a:t>
            </a:r>
            <a:r>
              <a:rPr lang="en-US" dirty="0" err="1"/>
              <a:t>Yb</a:t>
            </a:r>
            <a:r>
              <a:rPr lang="en-US" dirty="0"/>
              <a:t>-doped fiber oscillator. 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12E1F3-FF6D-4B6E-AF03-44907E789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15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5A6870A-B64E-4964-86DF-56B4971710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092" t="27706" r="6724" b="29331"/>
          <a:stretch/>
        </p:blipFill>
        <p:spPr>
          <a:xfrm>
            <a:off x="480874" y="1935332"/>
            <a:ext cx="5157167" cy="369311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7739C5-AAA0-491F-99F9-92800455AB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121" t="23497" r="40656" b="33532"/>
          <a:stretch/>
        </p:blipFill>
        <p:spPr>
          <a:xfrm>
            <a:off x="6096000" y="1935332"/>
            <a:ext cx="5482878" cy="3693111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65BD6C74-54AA-40B8-8F57-600BDCFD979B}"/>
              </a:ext>
            </a:extLst>
          </p:cNvPr>
          <p:cNvSpPr txBox="1">
            <a:spLocks/>
          </p:cNvSpPr>
          <p:nvPr/>
        </p:nvSpPr>
        <p:spPr>
          <a:xfrm>
            <a:off x="480874" y="485576"/>
            <a:ext cx="11230252" cy="71724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94BEF8-0C88-4B41-ACC0-7683B5F10790}"/>
              </a:ext>
            </a:extLst>
          </p:cNvPr>
          <p:cNvSpPr txBox="1"/>
          <p:nvPr/>
        </p:nvSpPr>
        <p:spPr>
          <a:xfrm>
            <a:off x="341071" y="1566000"/>
            <a:ext cx="5841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optical output spectrum in the self-starting regime.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674D70-A0EC-4D6F-8E98-09D5B08FB5A1}"/>
              </a:ext>
            </a:extLst>
          </p:cNvPr>
          <p:cNvSpPr txBox="1"/>
          <p:nvPr/>
        </p:nvSpPr>
        <p:spPr>
          <a:xfrm>
            <a:off x="6029418" y="1566000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optical output spectrum in the stable pulsed operation regime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4437BBF-6E24-4A50-9205-D65B290CB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80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3465554-6E12-4B2A-8D7B-CD0B49B640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801" t="23091" r="7087" b="34239"/>
          <a:stretch/>
        </p:blipFill>
        <p:spPr>
          <a:xfrm>
            <a:off x="748984" y="1963753"/>
            <a:ext cx="5178340" cy="369132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8B96E23-73DB-4A1E-BE4C-18C37E6B7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86" t="27841" r="41966" b="27752"/>
          <a:stretch/>
        </p:blipFill>
        <p:spPr>
          <a:xfrm>
            <a:off x="6523597" y="1963752"/>
            <a:ext cx="4919419" cy="3691325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44868C7-D1E8-468A-97AC-DF20B70BE935}"/>
              </a:ext>
            </a:extLst>
          </p:cNvPr>
          <p:cNvSpPr txBox="1">
            <a:spLocks/>
          </p:cNvSpPr>
          <p:nvPr/>
        </p:nvSpPr>
        <p:spPr>
          <a:xfrm>
            <a:off x="480874" y="485576"/>
            <a:ext cx="11230252" cy="71724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E94838-E2A4-4500-BFFB-D48316A3E81D}"/>
              </a:ext>
            </a:extLst>
          </p:cNvPr>
          <p:cNvSpPr txBox="1"/>
          <p:nvPr/>
        </p:nvSpPr>
        <p:spPr>
          <a:xfrm>
            <a:off x="6420774" y="1631241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autocorrelation function of the compressed pulses.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112C98-1994-49D8-8355-0593B42C7B2D}"/>
              </a:ext>
            </a:extLst>
          </p:cNvPr>
          <p:cNvSpPr txBox="1"/>
          <p:nvPr/>
        </p:nvSpPr>
        <p:spPr>
          <a:xfrm>
            <a:off x="855517" y="1631241"/>
            <a:ext cx="6147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spectrum of the output pulses. 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159CEF0-D33F-4910-A5EC-33107805E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0309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661</TotalTime>
  <Words>149</Words>
  <Application>Microsoft Office PowerPoint</Application>
  <PresentationFormat>Широкоэкранный</PresentationFormat>
  <Paragraphs>30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High-energy  all-PM Yb-doped fiber laser with a nonlinear optical loop mirror </vt:lpstr>
      <vt:lpstr>Contents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High-energy  all-PM Yb-doped fiber laser with a nonlinear optical loop mirror </dc:title>
  <dc:creator>Ковалев Вячеслав Витальевич</dc:creator>
  <cp:lastModifiedBy>Ковалев Вячеслав Витальевич</cp:lastModifiedBy>
  <cp:revision>4</cp:revision>
  <dcterms:created xsi:type="dcterms:W3CDTF">2022-05-22T12:31:02Z</dcterms:created>
  <dcterms:modified xsi:type="dcterms:W3CDTF">2022-05-23T09:28:43Z</dcterms:modified>
</cp:coreProperties>
</file>